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420" r:id="rId5"/>
    <p:sldId id="447" r:id="rId6"/>
    <p:sldId id="448" r:id="rId7"/>
    <p:sldId id="450" r:id="rId8"/>
    <p:sldId id="453" r:id="rId9"/>
    <p:sldId id="454" r:id="rId10"/>
    <p:sldId id="436" r:id="rId11"/>
    <p:sldId id="262" r:id="rId12"/>
    <p:sldId id="444" r:id="rId13"/>
    <p:sldId id="455" r:id="rId14"/>
    <p:sldId id="456" r:id="rId15"/>
    <p:sldId id="457" r:id="rId16"/>
    <p:sldId id="458" r:id="rId17"/>
    <p:sldId id="446" r:id="rId18"/>
    <p:sldId id="449" r:id="rId19"/>
  </p:sldIdLst>
  <p:sldSz cx="9144000" cy="6858000" type="screen4x3"/>
  <p:notesSz cx="7077075" cy="90281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rrison, Theodore  - HSD" initials="KT-H" lastIdx="0" clrIdx="0"/>
  <p:cmAuthor id="1" name="Angie Stark" initials="AS" lastIdx="1" clrIdx="1">
    <p:extLst>
      <p:ext uri="{19B8F6BF-5375-455C-9EA6-DF929625EA0E}">
        <p15:presenceInfo xmlns:p15="http://schemas.microsoft.com/office/powerpoint/2012/main" userId="S::angiestark@execadmin.com::f92f3643-5479-4075-9221-e0321c7465c5" providerId="AD"/>
      </p:ext>
    </p:extLst>
  </p:cmAuthor>
  <p:cmAuthor id="2" name="Allison Hirst" initials="AH" lastIdx="1" clrIdx="2">
    <p:extLst>
      <p:ext uri="{19B8F6BF-5375-455C-9EA6-DF929625EA0E}">
        <p15:presenceInfo xmlns:p15="http://schemas.microsoft.com/office/powerpoint/2012/main" userId="Allison Hirs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52BF"/>
    <a:srgbClr val="002060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92" autoAdjust="0"/>
    <p:restoredTop sz="95226" autoAdjust="0"/>
  </p:normalViewPr>
  <p:slideViewPr>
    <p:cSldViewPr>
      <p:cViewPr varScale="1">
        <p:scale>
          <a:sx n="76" d="100"/>
          <a:sy n="76" d="100"/>
        </p:scale>
        <p:origin x="133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47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32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66732" cy="451406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6" y="0"/>
            <a:ext cx="3066732" cy="451406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B0301D13-58B9-4D95-9B93-4AAA8E38C4F1}" type="datetimeFigureOut">
              <a:rPr lang="en-US" smtClean="0"/>
              <a:pPr/>
              <a:t>8/2/2020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81113" y="676275"/>
            <a:ext cx="4514850" cy="33861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288354"/>
            <a:ext cx="5661660" cy="4062651"/>
          </a:xfrm>
          <a:prstGeom prst="rect">
            <a:avLst/>
          </a:prstGeom>
        </p:spPr>
        <p:txBody>
          <a:bodyPr vert="horz" lIns="92492" tIns="46246" rIns="92492" bIns="4624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575140"/>
            <a:ext cx="3066732" cy="451406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6" y="8575140"/>
            <a:ext cx="3066732" cy="451406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33F444ED-6192-4E4C-B9D3-3D6637C8B2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0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444ED-6192-4E4C-B9D3-3D6637C8B23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161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F444ED-6192-4E4C-B9D3-3D6637C8B2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7789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F444ED-6192-4E4C-B9D3-3D6637C8B2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433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444ED-6192-4E4C-B9D3-3D6637C8B23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627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444ED-6192-4E4C-B9D3-3D6637C8B23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107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444ED-6192-4E4C-B9D3-3D6637C8B23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751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444ED-6192-4E4C-B9D3-3D6637C8B23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080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444ED-6192-4E4C-B9D3-3D6637C8B23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21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F444ED-6192-4E4C-B9D3-3D6637C8B2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465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F444ED-6192-4E4C-B9D3-3D6637C8B2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956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F444ED-6192-4E4C-B9D3-3D6637C8B23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67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6ED40-A767-4D57-9C94-72247FE2C2E7}" type="datetime1">
              <a:rPr lang="en-US" smtClean="0"/>
              <a:t>8/2/2020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FA1B0-52E1-4D8F-9804-0C5A7A44787F}" type="datetime1">
              <a:rPr lang="en-US" smtClean="0"/>
              <a:t>8/2/2020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25CE6-B5F4-42C4-9DAF-7E9A29DD83F4}" type="datetime1">
              <a:rPr lang="en-US" smtClean="0"/>
              <a:t>8/2/2020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1179288"/>
          </a:xfrm>
          <a:prstGeom prst="rect">
            <a:avLst/>
          </a:prstGeom>
        </p:spPr>
        <p:txBody>
          <a:bodyPr anchor="ctr"/>
          <a:lstStyle>
            <a:lvl1pPr algn="l"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/>
              <a:t> </a:t>
            </a:r>
            <a:r>
              <a:rPr lang="en-US" altLang="ko-KR" dirty="0"/>
              <a:t>Free PPT _ 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310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04491-C880-4777-B276-B3CC4E0C0063}" type="datetime1">
              <a:rPr lang="en-US" smtClean="0"/>
              <a:t>8/2/2020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9C901-470B-4DCC-937E-AF3230228678}" type="datetime1">
              <a:rPr lang="en-US" smtClean="0"/>
              <a:t>8/2/2020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C9308-F1A4-4118-8DCA-36F7345AC7B6}" type="datetime1">
              <a:rPr lang="en-US" smtClean="0"/>
              <a:t>8/2/2020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0E226-13F3-4BC2-B49B-B751DF8B3F5F}" type="datetime1">
              <a:rPr lang="en-US" smtClean="0"/>
              <a:t>8/2/2020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28590-E040-455C-9D15-DB4A0F4981B5}" type="datetime1">
              <a:rPr lang="en-US" smtClean="0"/>
              <a:t>8/2/2020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E09C2-F9D3-4161-94F0-AB552811E977}" type="datetime1">
              <a:rPr lang="en-US" smtClean="0"/>
              <a:t>8/2/2020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91CE3-4F38-4EE0-9821-17AFB90EEDB9}" type="datetime1">
              <a:rPr lang="en-US" smtClean="0"/>
              <a:t>8/2/2020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E1FDA-384E-4CA4-AE26-F111F199CB65}" type="datetime1">
              <a:rPr lang="en-US" smtClean="0"/>
              <a:t>8/2/2020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34304-F48C-4561-AC30-37A1933BD28C}" type="datetime1">
              <a:rPr lang="en-US" smtClean="0"/>
              <a:t>8/2/2020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B9D83-ED10-4323-80E2-DE1AD8CF8D8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4.png"/><Relationship Id="rId2" Type="http://schemas.microsoft.com/office/2007/relationships/media" Target="../media/media13.m4a"/><Relationship Id="rId1" Type="http://schemas.openxmlformats.org/officeDocument/2006/relationships/tags" Target="../tags/tag6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ideal-collaboration.net/" TargetMode="Externa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hyperlink" Target="mailto:allison.hirst@nds.ox.ac.uk" TargetMode="External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4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4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4.m4a"/><Relationship Id="rId7" Type="http://schemas.openxmlformats.org/officeDocument/2006/relationships/image" Target="../media/image6.jpe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4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4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A4D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880" y="256540"/>
            <a:ext cx="877824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71700" y="5768204"/>
            <a:ext cx="4800600" cy="0"/>
          </a:xfrm>
          <a:prstGeom prst="line">
            <a:avLst/>
          </a:prstGeom>
          <a:ln>
            <a:solidFill>
              <a:srgbClr val="4A4D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545274"/>
            <a:ext cx="3962400" cy="11750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3B538B-0704-40F2-8232-928A91F62EC8}"/>
              </a:ext>
            </a:extLst>
          </p:cNvPr>
          <p:cNvSpPr txBox="1"/>
          <p:nvPr/>
        </p:nvSpPr>
        <p:spPr>
          <a:xfrm>
            <a:off x="843960" y="2120771"/>
            <a:ext cx="776088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The IDEAL Reporting Guidelines for Reporting the Evaluation of </a:t>
            </a:r>
          </a:p>
          <a:p>
            <a:pPr algn="ctr"/>
            <a:r>
              <a:rPr lang="en-GB" sz="2000" dirty="0"/>
              <a:t>Surgical Innovation</a:t>
            </a:r>
          </a:p>
          <a:p>
            <a:endParaRPr lang="en-GB" sz="2000" dirty="0"/>
          </a:p>
          <a:p>
            <a:pPr algn="ctr"/>
            <a:r>
              <a:rPr lang="en-GB" sz="2000" dirty="0"/>
              <a:t>Nicole </a:t>
            </a:r>
            <a:r>
              <a:rPr lang="en-GB" sz="2000" dirty="0" err="1"/>
              <a:t>Bilbro</a:t>
            </a:r>
            <a:r>
              <a:rPr lang="en-GB" sz="2000" dirty="0"/>
              <a:t>, Allison Hirst, Arsenio Paez, Peter McCulloch</a:t>
            </a:r>
          </a:p>
          <a:p>
            <a:pPr algn="ctr"/>
            <a:r>
              <a:rPr lang="en-GB" sz="2000" dirty="0"/>
              <a:t>For the IDEAL Collaboration</a:t>
            </a:r>
          </a:p>
          <a:p>
            <a:pPr algn="l"/>
            <a:endParaRPr lang="en-GB" sz="1400" i="1" u="none" strike="noStrike" baseline="0" dirty="0">
              <a:latin typeface="AdvP41153C"/>
            </a:endParaRPr>
          </a:p>
          <a:p>
            <a:r>
              <a:rPr lang="en-GB" sz="1200" i="1" dirty="0"/>
              <a:t>NB Maimonides Medical </a:t>
            </a:r>
            <a:r>
              <a:rPr lang="en-GB" sz="1200" i="1" dirty="0" err="1"/>
              <a:t>Center</a:t>
            </a:r>
            <a:r>
              <a:rPr lang="en-GB" sz="1200" i="1" dirty="0"/>
              <a:t>, Department of Surgery, Brooklyn, NY, US</a:t>
            </a:r>
          </a:p>
          <a:p>
            <a:pPr algn="l"/>
            <a:r>
              <a:rPr lang="en-GB" sz="1200" i="1" dirty="0"/>
              <a:t>AH &amp; </a:t>
            </a:r>
            <a:r>
              <a:rPr lang="en-GB" sz="1200" i="1" dirty="0" err="1"/>
              <a:t>PMcC</a:t>
            </a:r>
            <a:r>
              <a:rPr lang="en-GB" sz="1200" i="1" dirty="0"/>
              <a:t> </a:t>
            </a:r>
            <a:r>
              <a:rPr lang="en-GB" sz="1200" i="1" u="none" strike="noStrike" baseline="0" dirty="0"/>
              <a:t>University of Oxford, Nuffield Department of Surgical Sciences, Oxford, UK</a:t>
            </a:r>
          </a:p>
          <a:p>
            <a:pPr algn="l"/>
            <a:r>
              <a:rPr lang="en-GB" sz="1200" i="1" dirty="0"/>
              <a:t>AP </a:t>
            </a:r>
            <a:r>
              <a:rPr lang="en-GB" sz="1200" i="1" u="none" strike="noStrike" baseline="0" dirty="0"/>
              <a:t>Nuffield Department of Primary Care Health Sciences, University of Oxford, UK; </a:t>
            </a:r>
            <a:r>
              <a:rPr lang="en-GB" sz="1200" i="1" u="none" strike="noStrike" baseline="0" dirty="0" err="1"/>
              <a:t>Northeastern</a:t>
            </a:r>
            <a:r>
              <a:rPr lang="en-GB" sz="1200" i="1" u="none" strike="noStrike" baseline="0" dirty="0"/>
              <a:t> University, </a:t>
            </a:r>
            <a:r>
              <a:rPr lang="en-GB" sz="1200" i="1" u="none" strike="noStrike" baseline="0" dirty="0" err="1"/>
              <a:t>Bouve</a:t>
            </a:r>
            <a:r>
              <a:rPr lang="en-GB" sz="1200" i="1" u="none" strike="noStrike" baseline="0" dirty="0"/>
              <a:t> College of Health Sciences, Boston, MA</a:t>
            </a:r>
            <a:endParaRPr lang="en-GB" sz="1200" i="1" dirty="0">
              <a:solidFill>
                <a:srgbClr val="2B52B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ED01D0-AF7E-45AF-B8D7-EEF472A3C8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360" y="4902557"/>
            <a:ext cx="7456080" cy="110113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2CD3584-9BDB-D94F-AD4E-7E3E2355FB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8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40"/>
    </mc:Choice>
    <mc:Fallback xmlns="">
      <p:transition spd="slow" advTm="22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53BD975-681A-7849-9BFF-B569AA1771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122"/>
            <a:ext cx="9144000" cy="575775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E2B1B3C-0ED3-1541-A482-B48C7CBE4B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7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05"/>
    </mc:Choice>
    <mc:Fallback xmlns="">
      <p:transition spd="slow" advTm="20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5F01F20-5A1B-2244-8ADC-89F8DC38FA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122"/>
            <a:ext cx="9144000" cy="575775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31108F7-4562-6749-BE9C-F96A5C5F97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35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9"/>
    </mc:Choice>
    <mc:Fallback xmlns="">
      <p:transition spd="slow" advTm="1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ACE5419-765A-EB4D-9DD9-FC409A32EB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122"/>
            <a:ext cx="9144000" cy="575775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27233AE-A34C-884C-8CA2-6FA4D6DFF6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1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6"/>
    </mc:Choice>
    <mc:Fallback xmlns="">
      <p:transition spd="slow" advTm="1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A4D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880" y="256540"/>
            <a:ext cx="877824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71700" y="5768204"/>
            <a:ext cx="4800600" cy="0"/>
          </a:xfrm>
          <a:prstGeom prst="line">
            <a:avLst/>
          </a:prstGeom>
          <a:ln>
            <a:solidFill>
              <a:srgbClr val="4A4D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764819"/>
            <a:ext cx="2895600" cy="8587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587718-51C2-384C-AF86-917D24D5C9B3}"/>
              </a:ext>
            </a:extLst>
          </p:cNvPr>
          <p:cNvSpPr txBox="1"/>
          <p:nvPr/>
        </p:nvSpPr>
        <p:spPr>
          <a:xfrm>
            <a:off x="933450" y="1883795"/>
            <a:ext cx="72771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How can they help?</a:t>
            </a:r>
          </a:p>
          <a:p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dvP41153C"/>
              </a:rPr>
              <a:t>Improve the overall quality and transparency of surgical research reporting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AdvP41153C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dvP41153C"/>
              </a:rPr>
              <a:t>Author’s compliance with IDEAL principles when designing studies and writing manuscripts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FF0000"/>
              </a:solidFill>
              <a:latin typeface="AdvP41153C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dvP41153C"/>
              </a:rPr>
              <a:t>Assist journal editors and reviewers in verifying that authors are following the guidelines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dvP41153C"/>
              </a:rPr>
              <a:t>But only if they are freely accessible, editable, widely disseminated and adopted</a:t>
            </a:r>
          </a:p>
          <a:p>
            <a:endParaRPr lang="en-GB" sz="1600" dirty="0"/>
          </a:p>
          <a:p>
            <a:endParaRPr lang="en-GB" sz="1400" dirty="0">
              <a:solidFill>
                <a:srgbClr val="2B52BF"/>
              </a:solidFill>
            </a:endParaRP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0E66FF1-747A-D84F-B827-2C4E2A7492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993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611"/>
    </mc:Choice>
    <mc:Fallback xmlns="">
      <p:transition spd="slow" advTm="67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52400"/>
            <a:ext cx="3581400" cy="1062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F9CA74-AEA6-4A53-AADC-422C91DE2B0B}"/>
              </a:ext>
            </a:extLst>
          </p:cNvPr>
          <p:cNvSpPr txBox="1"/>
          <p:nvPr/>
        </p:nvSpPr>
        <p:spPr>
          <a:xfrm>
            <a:off x="609600" y="1524000"/>
            <a:ext cx="80772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Thank you to:</a:t>
            </a:r>
          </a:p>
          <a:p>
            <a:endParaRPr lang="en-GB" sz="1000" b="1" dirty="0">
              <a:solidFill>
                <a:srgbClr val="C00000"/>
              </a:solidFill>
            </a:endParaRPr>
          </a:p>
          <a:p>
            <a:r>
              <a:rPr lang="en-GB" sz="2400" b="1" dirty="0"/>
              <a:t>IDEAL Working Group</a:t>
            </a:r>
          </a:p>
          <a:p>
            <a:pPr algn="l"/>
            <a:r>
              <a:rPr lang="en-GB" sz="1400" b="0" i="0" u="none" strike="noStrike" baseline="0" dirty="0">
                <a:latin typeface="AdvP41153C"/>
              </a:rPr>
              <a:t>Jane Blazeby, Maroeska Rovers, Christopher Pennell, Joel Horovitz, </a:t>
            </a:r>
            <a:r>
              <a:rPr lang="en-GB" sz="1400" b="0" i="0" u="none" strike="noStrike" baseline="0" dirty="0" err="1">
                <a:latin typeface="AdvP41153C"/>
              </a:rPr>
              <a:t>Angelos</a:t>
            </a:r>
            <a:r>
              <a:rPr lang="en-GB" sz="1400" b="0" i="0" u="none" strike="noStrike" baseline="0" dirty="0">
                <a:latin typeface="AdvP41153C"/>
              </a:rPr>
              <a:t> </a:t>
            </a:r>
            <a:r>
              <a:rPr lang="en-GB" sz="1400" b="0" i="0" u="none" strike="noStrike" baseline="0" dirty="0" err="1">
                <a:latin typeface="AdvP41153C"/>
              </a:rPr>
              <a:t>Kolias</a:t>
            </a:r>
            <a:r>
              <a:rPr lang="en-GB" sz="1400" b="0" i="0" u="none" strike="noStrike" baseline="0" dirty="0">
                <a:latin typeface="AdvP41153C"/>
              </a:rPr>
              <a:t>, Janet Martin, Tom Lewis, Riaz Agha, Josh Feinberg</a:t>
            </a:r>
          </a:p>
          <a:p>
            <a:pPr algn="l"/>
            <a:endParaRPr lang="en-GB" sz="1400" dirty="0">
              <a:solidFill>
                <a:srgbClr val="2B52BF"/>
              </a:solidFill>
            </a:endParaRPr>
          </a:p>
          <a:p>
            <a:pPr algn="l"/>
            <a:r>
              <a:rPr lang="en-GB" sz="2400" b="1" dirty="0"/>
              <a:t>Delphi Participants </a:t>
            </a:r>
          </a:p>
          <a:p>
            <a:pPr algn="l"/>
            <a:r>
              <a:rPr lang="en-GB" sz="1200" b="0" i="0" u="none" strike="noStrike" baseline="0" dirty="0">
                <a:solidFill>
                  <a:srgbClr val="000000"/>
                </a:solidFill>
                <a:latin typeface="AdvP41153C"/>
              </a:rPr>
              <a:t>Alfred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AdvP41153C"/>
              </a:rPr>
              <a:t>Adiamah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AdvP41153C"/>
              </a:rPr>
              <a:t>, Augusto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AdvP41153C"/>
              </a:rPr>
              <a:t>Azuara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AdvP41153C"/>
              </a:rPr>
              <a:t>-Blanco, Chris Bainbridge, Dimitri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AdvP41153C"/>
              </a:rPr>
              <a:t>Barski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AdvP41153C"/>
              </a:rPr>
              <a:t>, Natalie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AdvP41153C"/>
              </a:rPr>
              <a:t>Blencowe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AdvP41153C"/>
              </a:rPr>
              <a:t>, Jan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AdvP41153C"/>
              </a:rPr>
              <a:t>Bosteels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AdvP41153C"/>
              </a:rPr>
              <a:t>, Cristina </a:t>
            </a:r>
            <a:r>
              <a:rPr lang="pt-BR" sz="1200" b="0" i="0" u="none" strike="noStrike" baseline="0" dirty="0">
                <a:solidFill>
                  <a:srgbClr val="000000"/>
                </a:solidFill>
                <a:latin typeface="AdvP41153C"/>
              </a:rPr>
              <a:t>Camargo, Wim Ceelen, Alejandro Correa Paris, Neil Corrigan, Joanna 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AdvP41153C"/>
              </a:rPr>
              <a:t>Crocker, Nathan Curtis,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AdvP41153C"/>
              </a:rPr>
              <a:t>Prita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AdvP41153C"/>
              </a:rPr>
              <a:t>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AdvP41153C"/>
              </a:rPr>
              <a:t>Daliya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AdvP41153C"/>
              </a:rPr>
              <a:t>, Susan Dutton, Thorsten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AdvP41153C"/>
              </a:rPr>
              <a:t>Ecke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AdvP41153C"/>
              </a:rPr>
              <a:t>, Julio F Fiore Jr., George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AdvP41153C"/>
              </a:rPr>
              <a:t>Garas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AdvP41153C"/>
              </a:rPr>
              <a:t>,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AdvP41153C"/>
              </a:rPr>
              <a:t>Herney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AdvP41153C"/>
              </a:rPr>
              <a:t> Garcia-Perdomo, Gus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AdvP41153C"/>
              </a:rPr>
              <a:t>Gazzard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AdvP41153C"/>
              </a:rPr>
              <a:t>,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AdvP41153C"/>
              </a:rPr>
              <a:t>Janneke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AdvP41153C"/>
              </a:rPr>
              <a:t>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AdvP41153C"/>
              </a:rPr>
              <a:t>Grutters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AdvP41153C"/>
              </a:rPr>
              <a:t>, Emma Hall, Thomas Hamilton, Ted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AdvP41153C"/>
              </a:rPr>
              <a:t>Heise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AdvP41153C"/>
              </a:rPr>
              <a:t>, Daniel Hind, Sorin </a:t>
            </a:r>
            <a:r>
              <a:rPr lang="fi-FI" sz="1200" b="0" i="0" u="none" strike="noStrike" baseline="0" dirty="0">
                <a:solidFill>
                  <a:srgbClr val="000000"/>
                </a:solidFill>
                <a:latin typeface="AdvP41153C"/>
              </a:rPr>
              <a:t>Hostiuc, Jarkko Jokihaara, Emma Jones, Lileswar Kaman, Sean Kehoe, 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AdvP41153C"/>
              </a:rPr>
              <a:t>Samuel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AdvP41153C"/>
              </a:rPr>
              <a:t>Lawday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AdvP41153C"/>
              </a:rPr>
              <a:t>, Aaron Lawson McLean, Daniel Liu, Mario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AdvP41153C"/>
              </a:rPr>
              <a:t>Lobao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AdvP41153C"/>
              </a:rPr>
              <a:t>, Robert Michael Lundin, Karen MacPherson, Guy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AdvP41153C"/>
              </a:rPr>
              <a:t>Maddern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AdvP41153C"/>
              </a:rPr>
              <a:t>,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AdvP41153C"/>
              </a:rPr>
              <a:t>Varaidzo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AdvP41153C"/>
              </a:rPr>
              <a:t>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AdvP41153C"/>
              </a:rPr>
              <a:t>Mapunde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AdvP41153C"/>
              </a:rPr>
              <a:t>, John Mathews, Jose G Merino, Andrew Metcalfe, Richard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AdvP41153C"/>
              </a:rPr>
              <a:t>Naspro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AdvP41153C"/>
              </a:rPr>
              <a:t>,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AdvP41153C"/>
              </a:rPr>
              <a:t>Ionut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AdvP41153C"/>
              </a:rPr>
              <a:t>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AdvP41153C"/>
              </a:rPr>
              <a:t>Negoi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AdvP41153C"/>
              </a:rPr>
              <a:t>, Stefano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AdvP41153C"/>
              </a:rPr>
              <a:t>Olgiati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AdvP41153C"/>
              </a:rPr>
              <a:t>, Thomas Pidgeon, Pascal Probst, Sarah Prowse, Wendy Rogers,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AdvP41153C"/>
              </a:rPr>
              <a:t>Camiel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AdvP41153C"/>
              </a:rPr>
              <a:t> Rosman, Laura Rossi, Suzanne Ryan, Franziska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AdvP41153C"/>
              </a:rPr>
              <a:t>Saxer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AdvP41153C"/>
              </a:rPr>
              <a:t>, Markus Schafer, Patrick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AdvP41153C"/>
              </a:rPr>
              <a:t>Sequeira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AdvP41153C"/>
              </a:rPr>
              <a:t>-Byron, Neil Smart,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AdvP41153C"/>
              </a:rPr>
              <a:t>Diederik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AdvP41153C"/>
              </a:rPr>
              <a:t>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AdvP41153C"/>
              </a:rPr>
              <a:t>Smeeing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AdvP41153C"/>
              </a:rPr>
              <a:t>, Matthew Smith, Grant Stewart, William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AdvP41153C"/>
              </a:rPr>
              <a:t>Summerskill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AdvP41153C"/>
              </a:rPr>
              <a:t>, Olga Tucker, Emma Upchurch, Bolivar Alfonso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AdvP41153C"/>
              </a:rPr>
              <a:t>Villacis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AdvP41153C"/>
              </a:rPr>
              <a:t>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AdvP41153C"/>
              </a:rPr>
              <a:t>Bermeo</a:t>
            </a:r>
            <a:r>
              <a:rPr lang="en-GB" sz="1200" b="0" i="0" u="none" strike="noStrike" baseline="0" dirty="0">
                <a:solidFill>
                  <a:srgbClr val="000000"/>
                </a:solidFill>
                <a:latin typeface="AdvP41153C"/>
              </a:rPr>
              <a:t>, Gustavo </a:t>
            </a:r>
            <a:r>
              <a:rPr lang="en-GB" sz="1200" b="0" i="0" u="none" strike="noStrike" baseline="0" dirty="0" err="1">
                <a:solidFill>
                  <a:srgbClr val="000000"/>
                </a:solidFill>
                <a:latin typeface="AdvP41153C"/>
              </a:rPr>
              <a:t>Zanoli</a:t>
            </a:r>
            <a:endParaRPr lang="en-GB" sz="2800" dirty="0"/>
          </a:p>
          <a:p>
            <a:endParaRPr lang="en-GB" sz="2000" dirty="0">
              <a:solidFill>
                <a:srgbClr val="002060"/>
              </a:solidFill>
            </a:endParaRPr>
          </a:p>
          <a:p>
            <a:r>
              <a:rPr lang="en-GB" sz="2000" dirty="0"/>
              <a:t>IDEAL Contact: </a:t>
            </a:r>
            <a:r>
              <a:rPr lang="en-GB" sz="20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allison.hirst@nds.ox.ac.uk</a:t>
            </a:r>
            <a:endParaRPr lang="en-GB" sz="2000" dirty="0"/>
          </a:p>
          <a:p>
            <a:r>
              <a:rPr lang="en-GB" sz="2000" dirty="0"/>
              <a:t>Website: </a:t>
            </a:r>
            <a:r>
              <a:rPr lang="en-GB" sz="20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www.ideal-collaboration.net</a:t>
            </a:r>
            <a:endParaRPr lang="en-GB" sz="2000" dirty="0"/>
          </a:p>
          <a:p>
            <a:r>
              <a:rPr lang="en-GB" sz="2000" dirty="0"/>
              <a:t>Twitter: @IDEALCollab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93A5FF7-8BA1-2D45-96F6-05A6E1D955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48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31"/>
    </mc:Choice>
    <mc:Fallback xmlns="">
      <p:transition spd="slow" advTm="15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52400"/>
            <a:ext cx="3581400" cy="10621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F9CA74-AEA6-4A53-AADC-422C91DE2B0B}"/>
              </a:ext>
            </a:extLst>
          </p:cNvPr>
          <p:cNvSpPr txBox="1"/>
          <p:nvPr/>
        </p:nvSpPr>
        <p:spPr>
          <a:xfrm>
            <a:off x="609600" y="1524000"/>
            <a:ext cx="80772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References:</a:t>
            </a:r>
          </a:p>
          <a:p>
            <a:endParaRPr lang="en-US" sz="2800" dirty="0"/>
          </a:p>
          <a:p>
            <a:r>
              <a:rPr lang="en-GB" sz="2000" i="1" dirty="0">
                <a:latin typeface="AdvP41153C"/>
              </a:rPr>
              <a:t>McCulloch P, Altman DG, Campbell WB, et al. No surgical innovation without evaluation: the IDEAL recommendations. </a:t>
            </a:r>
            <a:r>
              <a:rPr lang="en-GB" sz="2000" i="1" dirty="0">
                <a:latin typeface="AdvP4B2E3F"/>
              </a:rPr>
              <a:t>Lancet</a:t>
            </a:r>
            <a:r>
              <a:rPr lang="en-GB" sz="2000" i="1" dirty="0">
                <a:latin typeface="AdvP41153C"/>
              </a:rPr>
              <a:t>. 2009;374:1105– 1112.</a:t>
            </a:r>
          </a:p>
          <a:p>
            <a:endParaRPr lang="en-GB" sz="2000" i="1" dirty="0">
              <a:latin typeface="AdvP41153C"/>
            </a:endParaRPr>
          </a:p>
          <a:p>
            <a:r>
              <a:rPr lang="en-GB" sz="2000" i="1" dirty="0">
                <a:latin typeface="AdvP41153C"/>
              </a:rPr>
              <a:t>Hirst A, </a:t>
            </a:r>
            <a:r>
              <a:rPr lang="en-GB" sz="2000" i="1" dirty="0" err="1">
                <a:latin typeface="AdvP41153C"/>
              </a:rPr>
              <a:t>Philippou</a:t>
            </a:r>
            <a:r>
              <a:rPr lang="en-GB" sz="2000" i="1" dirty="0">
                <a:latin typeface="AdvP41153C"/>
              </a:rPr>
              <a:t> Y, </a:t>
            </a:r>
            <a:r>
              <a:rPr lang="en-GB" sz="2000" i="1" dirty="0" err="1">
                <a:latin typeface="AdvP41153C"/>
              </a:rPr>
              <a:t>Blazeby</a:t>
            </a:r>
            <a:r>
              <a:rPr lang="en-GB" sz="2000" i="1" dirty="0">
                <a:latin typeface="AdvP41153C"/>
              </a:rPr>
              <a:t> J, et al. No surgical innovation without evaluation: evolution and further development of the IDEAL framework and recommendations. </a:t>
            </a:r>
            <a:r>
              <a:rPr lang="en-GB" sz="2000" i="1" dirty="0">
                <a:latin typeface="AdvP4B2E3F"/>
              </a:rPr>
              <a:t>Ann Surg</a:t>
            </a:r>
            <a:r>
              <a:rPr lang="en-GB" sz="2000" i="1" dirty="0">
                <a:latin typeface="AdvP41153C"/>
              </a:rPr>
              <a:t>. 2019;269:211–220.</a:t>
            </a:r>
          </a:p>
          <a:p>
            <a:endParaRPr lang="en-GB" sz="2000" i="1" dirty="0">
              <a:latin typeface="AdvP41153C"/>
            </a:endParaRPr>
          </a:p>
          <a:p>
            <a:r>
              <a:rPr lang="en-GB" sz="2000" i="1" dirty="0" err="1">
                <a:latin typeface="AdvP41153C"/>
              </a:rPr>
              <a:t>Barkun</a:t>
            </a:r>
            <a:r>
              <a:rPr lang="en-GB" sz="2000" i="1" dirty="0">
                <a:latin typeface="AdvP41153C"/>
              </a:rPr>
              <a:t> JS, </a:t>
            </a:r>
            <a:r>
              <a:rPr lang="en-GB" sz="2000" i="1" dirty="0" err="1">
                <a:latin typeface="AdvP41153C"/>
              </a:rPr>
              <a:t>Dimick</a:t>
            </a:r>
            <a:r>
              <a:rPr lang="en-GB" sz="2000" i="1" dirty="0">
                <a:latin typeface="AdvP41153C"/>
              </a:rPr>
              <a:t> JB, </a:t>
            </a:r>
            <a:r>
              <a:rPr lang="en-GB" sz="2000" i="1" dirty="0" err="1">
                <a:latin typeface="AdvP41153C"/>
              </a:rPr>
              <a:t>Clavien</a:t>
            </a:r>
            <a:r>
              <a:rPr lang="en-GB" sz="2000" i="1" dirty="0">
                <a:latin typeface="AdvP41153C"/>
              </a:rPr>
              <a:t> PA. Surgical research in patients: ideal time for </a:t>
            </a:r>
            <a:r>
              <a:rPr lang="de-DE" sz="2000" i="1" dirty="0">
                <a:latin typeface="AdvP41153C"/>
              </a:rPr>
              <a:t>an IDEAL </a:t>
            </a:r>
            <a:r>
              <a:rPr lang="de-DE" sz="2000" i="1" dirty="0" err="1">
                <a:latin typeface="AdvP41153C"/>
              </a:rPr>
              <a:t>checklist</a:t>
            </a:r>
            <a:r>
              <a:rPr lang="de-DE" sz="2000" i="1" dirty="0">
                <a:latin typeface="AdvP41153C"/>
              </a:rPr>
              <a:t>. </a:t>
            </a:r>
            <a:r>
              <a:rPr lang="de-DE" sz="2000" i="1" dirty="0">
                <a:latin typeface="AdvP4B2E3F"/>
              </a:rPr>
              <a:t>Ann </a:t>
            </a:r>
            <a:r>
              <a:rPr lang="de-DE" sz="2000" i="1" dirty="0" err="1">
                <a:latin typeface="AdvP4B2E3F"/>
              </a:rPr>
              <a:t>Surg</a:t>
            </a:r>
            <a:r>
              <a:rPr lang="de-DE" sz="2000" i="1" dirty="0">
                <a:latin typeface="AdvP41153C"/>
              </a:rPr>
              <a:t>. 2019;269:208–210.</a:t>
            </a:r>
            <a:endParaRPr lang="en-GB" sz="2000" i="1" dirty="0"/>
          </a:p>
          <a:p>
            <a:endParaRPr lang="en-GB" sz="2000" i="1" dirty="0">
              <a:solidFill>
                <a:srgbClr val="002060"/>
              </a:solidFill>
            </a:endParaRPr>
          </a:p>
          <a:p>
            <a:endParaRPr lang="en-GB" sz="2000" dirty="0">
              <a:solidFill>
                <a:srgbClr val="00206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3CACBE3-1AF0-9A48-9C13-BD9E662B7D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5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4"/>
    </mc:Choice>
    <mc:Fallback xmlns="">
      <p:transition spd="slow" advTm="5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A4D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880" y="256540"/>
            <a:ext cx="877824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71700" y="5768204"/>
            <a:ext cx="4800600" cy="0"/>
          </a:xfrm>
          <a:prstGeom prst="line">
            <a:avLst/>
          </a:prstGeom>
          <a:ln>
            <a:solidFill>
              <a:srgbClr val="4A4D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545274"/>
            <a:ext cx="3962400" cy="11750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587718-51C2-384C-AF86-917D24D5C9B3}"/>
              </a:ext>
            </a:extLst>
          </p:cNvPr>
          <p:cNvSpPr txBox="1"/>
          <p:nvPr/>
        </p:nvSpPr>
        <p:spPr>
          <a:xfrm>
            <a:off x="914400" y="1981200"/>
            <a:ext cx="70866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Outline</a:t>
            </a:r>
          </a:p>
          <a:p>
            <a:endParaRPr lang="en-GB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What is IDEAL?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What are reporting guidelines?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Why are IDEAL reporting guidelines needed?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The consensus development process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The final reporting checklists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How can they help?</a:t>
            </a:r>
          </a:p>
          <a:p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C80550B-D3D6-9448-8E8E-9B185C2A16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828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93"/>
    </mc:Choice>
    <mc:Fallback xmlns="">
      <p:transition spd="slow" advTm="27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A4D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880" y="256540"/>
            <a:ext cx="877824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71700" y="5768204"/>
            <a:ext cx="4800600" cy="0"/>
          </a:xfrm>
          <a:prstGeom prst="line">
            <a:avLst/>
          </a:prstGeom>
          <a:ln>
            <a:solidFill>
              <a:srgbClr val="4A4D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764819"/>
            <a:ext cx="2895600" cy="8587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587718-51C2-384C-AF86-917D24D5C9B3}"/>
              </a:ext>
            </a:extLst>
          </p:cNvPr>
          <p:cNvSpPr txBox="1"/>
          <p:nvPr/>
        </p:nvSpPr>
        <p:spPr>
          <a:xfrm>
            <a:off x="933450" y="2057400"/>
            <a:ext cx="727710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What is IDEAL?</a:t>
            </a:r>
          </a:p>
          <a:p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Surgical research faces significant challenges, including blinding, equipoise, learning curves, technique standardization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Idea, Development, Exploration, Assessment, Long Term Study (IDEAL) Framework and Recommendations were introduced in 2009 to address these unique problems and improve the quality of surgical evidence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IDEAL Framework has evolved over time and now includes a model for medical devices evaluation, IDEAL-D, and a modified framework for physical therapy and rehabilitation, IDEAL-Physio.</a:t>
            </a:r>
          </a:p>
          <a:p>
            <a:endParaRPr lang="en-GB" sz="1400" dirty="0">
              <a:solidFill>
                <a:srgbClr val="2B52BF"/>
              </a:solidFill>
            </a:endParaRP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EB11CD6-3722-344F-9D35-31C618110E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087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28"/>
    </mc:Choice>
    <mc:Fallback xmlns="">
      <p:transition spd="slow" advTm="60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A4D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880" y="256540"/>
            <a:ext cx="877824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71700" y="5768204"/>
            <a:ext cx="4800600" cy="0"/>
          </a:xfrm>
          <a:prstGeom prst="line">
            <a:avLst/>
          </a:prstGeom>
          <a:ln>
            <a:solidFill>
              <a:srgbClr val="4A4D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609601"/>
            <a:ext cx="2895600" cy="858719"/>
          </a:xfrm>
          <a:prstGeom prst="rect">
            <a:avLst/>
          </a:prstGeom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66E4EC7A-9E13-5047-AC0E-D1CAE8577898}"/>
              </a:ext>
            </a:extLst>
          </p:cNvPr>
          <p:cNvSpPr txBox="1">
            <a:spLocks/>
          </p:cNvSpPr>
          <p:nvPr/>
        </p:nvSpPr>
        <p:spPr>
          <a:xfrm>
            <a:off x="4405184" y="2038018"/>
            <a:ext cx="4921696" cy="40385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GB" sz="1400" dirty="0">
                <a:solidFill>
                  <a:srgbClr val="002060"/>
                </a:solidFill>
                <a:latin typeface="Calibri"/>
              </a:rPr>
              <a:t>Complete technical description</a:t>
            </a:r>
          </a:p>
          <a:p>
            <a:pPr>
              <a:spcBef>
                <a:spcPts val="0"/>
              </a:spcBef>
              <a:defRPr/>
            </a:pPr>
            <a:r>
              <a:rPr lang="en-GB" sz="1400" dirty="0">
                <a:solidFill>
                  <a:srgbClr val="002060"/>
                </a:solidFill>
                <a:latin typeface="Calibri"/>
              </a:rPr>
              <a:t>Explanation of patient selection</a:t>
            </a:r>
          </a:p>
          <a:p>
            <a:pPr>
              <a:spcBef>
                <a:spcPts val="0"/>
              </a:spcBef>
              <a:defRPr/>
            </a:pPr>
            <a:r>
              <a:rPr lang="en-GB" sz="1400" dirty="0">
                <a:solidFill>
                  <a:srgbClr val="002060"/>
                </a:solidFill>
                <a:latin typeface="Calibri"/>
              </a:rPr>
              <a:t>Registration of report</a:t>
            </a:r>
          </a:p>
          <a:p>
            <a:pPr>
              <a:spcBef>
                <a:spcPts val="0"/>
              </a:spcBef>
              <a:defRPr/>
            </a:pPr>
            <a:endParaRPr lang="en-GB" sz="400" dirty="0">
              <a:solidFill>
                <a:srgbClr val="002060"/>
              </a:solidFill>
              <a:latin typeface="Calibri"/>
            </a:endParaRPr>
          </a:p>
          <a:p>
            <a:pPr>
              <a:spcBef>
                <a:spcPts val="0"/>
              </a:spcBef>
              <a:defRPr/>
            </a:pPr>
            <a:r>
              <a:rPr lang="en-GB" sz="1400" dirty="0">
                <a:solidFill>
                  <a:srgbClr val="E78F19"/>
                </a:solidFill>
                <a:latin typeface="Calibri"/>
              </a:rPr>
              <a:t>Prospective Cohort Study </a:t>
            </a:r>
          </a:p>
          <a:p>
            <a:pPr>
              <a:spcBef>
                <a:spcPts val="0"/>
              </a:spcBef>
              <a:defRPr/>
            </a:pPr>
            <a:r>
              <a:rPr lang="en-GB" sz="1400" dirty="0">
                <a:solidFill>
                  <a:srgbClr val="E78F19"/>
                </a:solidFill>
                <a:latin typeface="Calibri"/>
              </a:rPr>
              <a:t>Transparent Consecutive Reporting of Cases</a:t>
            </a:r>
          </a:p>
          <a:p>
            <a:pPr>
              <a:spcBef>
                <a:spcPts val="0"/>
              </a:spcBef>
              <a:defRPr/>
            </a:pPr>
            <a:r>
              <a:rPr lang="en-GB" sz="1400" dirty="0">
                <a:solidFill>
                  <a:srgbClr val="E78F19"/>
                </a:solidFill>
                <a:latin typeface="Calibri"/>
              </a:rPr>
              <a:t>Explanation of Changes in Technique, Indication</a:t>
            </a:r>
          </a:p>
          <a:p>
            <a:pPr>
              <a:spcBef>
                <a:spcPts val="0"/>
              </a:spcBef>
              <a:defRPr/>
            </a:pPr>
            <a:endParaRPr lang="en-GB" sz="400" dirty="0">
              <a:solidFill>
                <a:srgbClr val="E78F19"/>
              </a:solidFill>
              <a:latin typeface="Calibri"/>
            </a:endParaRPr>
          </a:p>
          <a:p>
            <a:pPr>
              <a:spcBef>
                <a:spcPts val="0"/>
              </a:spcBef>
              <a:defRPr/>
            </a:pPr>
            <a:r>
              <a:rPr lang="en-GB" sz="1400" dirty="0">
                <a:solidFill>
                  <a:srgbClr val="FF0000"/>
                </a:solidFill>
                <a:latin typeface="Calibri"/>
              </a:rPr>
              <a:t>Prospective collaborative cohort study </a:t>
            </a:r>
          </a:p>
          <a:p>
            <a:pPr>
              <a:spcBef>
                <a:spcPts val="0"/>
              </a:spcBef>
              <a:defRPr/>
            </a:pPr>
            <a:r>
              <a:rPr lang="en-GB" sz="1400" dirty="0">
                <a:solidFill>
                  <a:srgbClr val="FF0000"/>
                </a:solidFill>
                <a:latin typeface="Calibri"/>
              </a:rPr>
              <a:t>Evaluation of learning curves</a:t>
            </a:r>
          </a:p>
          <a:p>
            <a:pPr>
              <a:spcBef>
                <a:spcPts val="0"/>
              </a:spcBef>
              <a:defRPr/>
            </a:pPr>
            <a:r>
              <a:rPr lang="en-GB" sz="1400" dirty="0">
                <a:solidFill>
                  <a:srgbClr val="FF0000"/>
                </a:solidFill>
                <a:latin typeface="Calibri"/>
              </a:rPr>
              <a:t>Definition of QC parameters </a:t>
            </a:r>
          </a:p>
          <a:p>
            <a:pPr>
              <a:spcBef>
                <a:spcPts val="0"/>
              </a:spcBef>
              <a:defRPr/>
            </a:pPr>
            <a:r>
              <a:rPr lang="en-GB" sz="1400" dirty="0">
                <a:solidFill>
                  <a:srgbClr val="FF0000"/>
                </a:solidFill>
                <a:latin typeface="Calibri"/>
              </a:rPr>
              <a:t>Estimation of power calculations</a:t>
            </a:r>
          </a:p>
          <a:p>
            <a:pPr>
              <a:spcBef>
                <a:spcPts val="0"/>
              </a:spcBef>
              <a:defRPr/>
            </a:pPr>
            <a:r>
              <a:rPr lang="en-GB" sz="1400" dirty="0">
                <a:solidFill>
                  <a:srgbClr val="FF0000"/>
                </a:solidFill>
                <a:latin typeface="Calibri"/>
              </a:rPr>
              <a:t>Early joint analysis leading to RCT</a:t>
            </a:r>
          </a:p>
          <a:p>
            <a:pPr>
              <a:spcBef>
                <a:spcPts val="0"/>
              </a:spcBef>
              <a:defRPr/>
            </a:pPr>
            <a:endParaRPr lang="en-GB" sz="400" dirty="0">
              <a:solidFill>
                <a:srgbClr val="FF0000"/>
              </a:solidFill>
              <a:latin typeface="Calibri"/>
            </a:endParaRPr>
          </a:p>
          <a:p>
            <a:pPr>
              <a:spcBef>
                <a:spcPts val="0"/>
              </a:spcBef>
              <a:defRPr/>
            </a:pPr>
            <a:r>
              <a:rPr lang="en-GB" sz="1400" dirty="0">
                <a:solidFill>
                  <a:srgbClr val="00B050"/>
                </a:solidFill>
                <a:latin typeface="Calibri"/>
              </a:rPr>
              <a:t>Definitive RCT</a:t>
            </a:r>
          </a:p>
          <a:p>
            <a:pPr>
              <a:spcBef>
                <a:spcPts val="0"/>
              </a:spcBef>
              <a:defRPr/>
            </a:pPr>
            <a:r>
              <a:rPr lang="en-GB" sz="1400" dirty="0">
                <a:solidFill>
                  <a:srgbClr val="00B050"/>
                </a:solidFill>
                <a:latin typeface="Calibri"/>
              </a:rPr>
              <a:t>Removal of investigator bias from recruitment</a:t>
            </a:r>
          </a:p>
          <a:p>
            <a:pPr>
              <a:spcBef>
                <a:spcPts val="0"/>
              </a:spcBef>
              <a:defRPr/>
            </a:pPr>
            <a:endParaRPr lang="en-GB" sz="400" dirty="0">
              <a:solidFill>
                <a:srgbClr val="993366"/>
              </a:solidFill>
              <a:latin typeface="Calibri"/>
            </a:endParaRPr>
          </a:p>
          <a:p>
            <a:pPr>
              <a:spcBef>
                <a:spcPts val="0"/>
              </a:spcBef>
              <a:defRPr/>
            </a:pPr>
            <a:r>
              <a:rPr lang="en-GB" sz="1400" dirty="0">
                <a:solidFill>
                  <a:srgbClr val="993366"/>
                </a:solidFill>
                <a:latin typeface="Calibri"/>
              </a:rPr>
              <a:t>Registry to detect late/rare events</a:t>
            </a:r>
          </a:p>
          <a:p>
            <a:pPr>
              <a:spcBef>
                <a:spcPts val="0"/>
              </a:spcBef>
              <a:defRPr/>
            </a:pPr>
            <a:r>
              <a:rPr lang="en-GB" sz="1400" dirty="0">
                <a:solidFill>
                  <a:srgbClr val="993366"/>
                </a:solidFill>
                <a:latin typeface="Calibri"/>
              </a:rPr>
              <a:t>Monitoring of indication and performance creep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1F739C8-975F-184B-859C-E0C4E32491EA}"/>
              </a:ext>
            </a:extLst>
          </p:cNvPr>
          <p:cNvSpPr txBox="1">
            <a:spLocks/>
          </p:cNvSpPr>
          <p:nvPr/>
        </p:nvSpPr>
        <p:spPr>
          <a:xfrm>
            <a:off x="643320" y="2156391"/>
            <a:ext cx="3505200" cy="3581400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6000" dirty="0">
                <a:solidFill>
                  <a:srgbClr val="002060"/>
                </a:solidFill>
              </a:rPr>
              <a:t>Idea (First in Human)		1</a:t>
            </a:r>
          </a:p>
          <a:p>
            <a:pPr marL="0" indent="0">
              <a:buNone/>
            </a:pPr>
            <a:endParaRPr lang="en-GB" sz="60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GB" sz="6000" dirty="0">
              <a:solidFill>
                <a:srgbClr val="E78F19"/>
              </a:solidFill>
            </a:endParaRPr>
          </a:p>
          <a:p>
            <a:pPr marL="0" indent="0">
              <a:buNone/>
            </a:pPr>
            <a:r>
              <a:rPr lang="en-GB" sz="6000" dirty="0">
                <a:solidFill>
                  <a:srgbClr val="E78F19"/>
                </a:solidFill>
              </a:rPr>
              <a:t>Development 		2a</a:t>
            </a:r>
          </a:p>
          <a:p>
            <a:pPr marL="0" indent="0">
              <a:buNone/>
            </a:pPr>
            <a:endParaRPr lang="en-GB" sz="6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sz="6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sz="60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6000" dirty="0">
                <a:solidFill>
                  <a:srgbClr val="FF0000"/>
                </a:solidFill>
              </a:rPr>
              <a:t>Exploration			2b</a:t>
            </a:r>
            <a:endParaRPr lang="en-GB" sz="6000" dirty="0"/>
          </a:p>
          <a:p>
            <a:endParaRPr lang="en-GB" sz="6000" dirty="0">
              <a:solidFill>
                <a:srgbClr val="00B050"/>
              </a:solidFill>
            </a:endParaRPr>
          </a:p>
          <a:p>
            <a:endParaRPr lang="en-GB" sz="6000" dirty="0">
              <a:solidFill>
                <a:srgbClr val="00B050"/>
              </a:solidFill>
            </a:endParaRPr>
          </a:p>
          <a:p>
            <a:endParaRPr lang="en-GB" sz="60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GB" sz="6000" dirty="0">
                <a:solidFill>
                  <a:srgbClr val="00B050"/>
                </a:solidFill>
              </a:rPr>
              <a:t>Assessment			3</a:t>
            </a:r>
            <a:endParaRPr lang="en-GB" sz="6000" dirty="0"/>
          </a:p>
          <a:p>
            <a:pPr marL="0" indent="0">
              <a:buNone/>
            </a:pPr>
            <a:endParaRPr lang="en-GB" sz="6000" dirty="0"/>
          </a:p>
          <a:p>
            <a:pPr marL="0" indent="0">
              <a:buNone/>
            </a:pPr>
            <a:r>
              <a:rPr lang="en-GB" sz="6000" dirty="0">
                <a:solidFill>
                  <a:srgbClr val="993366"/>
                </a:solidFill>
              </a:rPr>
              <a:t>Long Term Study		4</a:t>
            </a:r>
          </a:p>
          <a:p>
            <a:pPr marL="0" indent="0">
              <a:buNone/>
            </a:pPr>
            <a:r>
              <a:rPr lang="en-GB" dirty="0"/>
              <a:t>			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2A0A86-5115-0741-B8D6-35FA48C8A6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392669"/>
            <a:ext cx="1143403" cy="1524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CFA8A8-EC8E-BE4A-BC00-7622B35A1487}"/>
              </a:ext>
            </a:extLst>
          </p:cNvPr>
          <p:cNvSpPr txBox="1"/>
          <p:nvPr/>
        </p:nvSpPr>
        <p:spPr>
          <a:xfrm>
            <a:off x="643320" y="1582564"/>
            <a:ext cx="20998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IDEAL Stages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0CC3738-4364-BF4F-91C6-AA5B6285C6C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506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10"/>
    </mc:Choice>
    <mc:Fallback xmlns="">
      <p:transition spd="slow" advTm="79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A4D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880" y="256540"/>
            <a:ext cx="877824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71700" y="5768204"/>
            <a:ext cx="4800600" cy="0"/>
          </a:xfrm>
          <a:prstGeom prst="line">
            <a:avLst/>
          </a:prstGeom>
          <a:ln>
            <a:solidFill>
              <a:srgbClr val="4A4D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764819"/>
            <a:ext cx="2895600" cy="8587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587718-51C2-384C-AF86-917D24D5C9B3}"/>
              </a:ext>
            </a:extLst>
          </p:cNvPr>
          <p:cNvSpPr txBox="1"/>
          <p:nvPr/>
        </p:nvSpPr>
        <p:spPr>
          <a:xfrm>
            <a:off x="933450" y="2057400"/>
            <a:ext cx="727710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What are Reporting Guidelines?</a:t>
            </a:r>
          </a:p>
          <a:p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  <a:latin typeface="AdvP41153C"/>
              </a:rPr>
              <a:t>The EQUATOR Network defines a reporting guideline as “</a:t>
            </a:r>
            <a:r>
              <a:rPr lang="en-GB" sz="1600" dirty="0">
                <a:solidFill>
                  <a:srgbClr val="FF0000"/>
                </a:solidFill>
                <a:latin typeface="AdvP41153C"/>
              </a:rPr>
              <a:t>a simple, structured tool for health researchers to use while writing manuscripts to guide the authors in reporting a specific type of research</a:t>
            </a:r>
            <a:r>
              <a:rPr lang="en-GB" sz="1600" dirty="0">
                <a:solidFill>
                  <a:srgbClr val="000000"/>
                </a:solidFill>
                <a:latin typeface="AdvP41153C"/>
              </a:rPr>
              <a:t>”.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  <a:latin typeface="AdvP41153C"/>
              </a:rPr>
              <a:t>Provide a minimum list of information needed to ensure a manuscript can be understood and assessed by a reader, replicated by a researcher, used to make a clinical decision, and included in a systematic review.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  <a:latin typeface="AdvP41153C"/>
              </a:rPr>
              <a:t>There are now </a:t>
            </a:r>
            <a:r>
              <a:rPr lang="en-GB" sz="1600" dirty="0">
                <a:solidFill>
                  <a:srgbClr val="000000"/>
                </a:solidFill>
                <a:latin typeface="AdvP4C4E51"/>
              </a:rPr>
              <a:t>&gt;</a:t>
            </a:r>
            <a:r>
              <a:rPr lang="en-GB" sz="1600" dirty="0">
                <a:solidFill>
                  <a:srgbClr val="000000"/>
                </a:solidFill>
                <a:latin typeface="AdvP41153C"/>
              </a:rPr>
              <a:t>400 checklists on the EQUATOR Network’s website, including 42 that are surgery related. Do we need more?</a:t>
            </a:r>
          </a:p>
          <a:p>
            <a:endParaRPr lang="en-GB" sz="1400" dirty="0">
              <a:solidFill>
                <a:srgbClr val="2B52BF"/>
              </a:solidFill>
            </a:endParaRPr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9FF760B-EB67-1F48-B8E3-EB4F2C2DEE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343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164"/>
    </mc:Choice>
    <mc:Fallback xmlns="">
      <p:transition spd="slow" advTm="53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A4D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880" y="256540"/>
            <a:ext cx="877824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71700" y="5768204"/>
            <a:ext cx="4800600" cy="0"/>
          </a:xfrm>
          <a:prstGeom prst="line">
            <a:avLst/>
          </a:prstGeom>
          <a:ln>
            <a:solidFill>
              <a:srgbClr val="4A4D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764819"/>
            <a:ext cx="2895600" cy="8587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587718-51C2-384C-AF86-917D24D5C9B3}"/>
              </a:ext>
            </a:extLst>
          </p:cNvPr>
          <p:cNvSpPr txBox="1"/>
          <p:nvPr/>
        </p:nvSpPr>
        <p:spPr>
          <a:xfrm>
            <a:off x="933450" y="2135725"/>
            <a:ext cx="72771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Why are IDEAL reporting guidelines needed in surgery?</a:t>
            </a:r>
          </a:p>
          <a:p>
            <a:endParaRPr lang="en-GB" sz="2000" dirty="0"/>
          </a:p>
          <a:p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dvP41153C"/>
              </a:rPr>
              <a:t>While a multitude of surgery reporting guidelines exist, none adequately address all the stages of surgical innovation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AdvP41153C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dvP41153C"/>
              </a:rPr>
              <a:t>The IDEAL reporting guidelines have a </a:t>
            </a:r>
            <a:r>
              <a:rPr lang="en-GB" sz="1600" dirty="0">
                <a:solidFill>
                  <a:srgbClr val="FF0000"/>
                </a:solidFill>
                <a:latin typeface="AdvP41153C"/>
              </a:rPr>
              <a:t>unique and specific focus on stepwise evaluation of surgical innovation through all stages of its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dvP41153C"/>
              </a:rPr>
              <a:t>Inaccuracy in reporting has been noted in studies attempting to follow the IDEAL recommendations and suggests a pressing need for IDEAL reporting guidelines</a:t>
            </a:r>
          </a:p>
          <a:p>
            <a:endParaRPr lang="en-GB" sz="1600" dirty="0"/>
          </a:p>
          <a:p>
            <a:endParaRPr lang="en-GB" sz="1400" dirty="0">
              <a:solidFill>
                <a:srgbClr val="2B52BF"/>
              </a:solidFill>
            </a:endParaRP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24F6670-6CE5-E543-B6FF-7C1147577E1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068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816"/>
    </mc:Choice>
    <mc:Fallback xmlns="">
      <p:transition spd="slow" advTm="66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52400"/>
            <a:ext cx="3581400" cy="1062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FB1BE0-F387-C740-8775-61BBA31BF3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200"/>
            <a:ext cx="9144000" cy="335864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0DE0EB4-7FF3-D941-A69F-C341744779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4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75"/>
    </mc:Choice>
    <mc:Fallback xmlns="">
      <p:transition spd="slow" advTm="10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accent2"/>
                </a:solidFill>
              </a:rPr>
              <a:t>Delphi Guideline Development</a:t>
            </a:r>
            <a:endParaRPr lang="ko-KR" alt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502977" y="2240298"/>
            <a:ext cx="1450768" cy="830997"/>
            <a:chOff x="6210998" y="1433695"/>
            <a:chExt cx="1457346" cy="830997"/>
          </a:xfrm>
        </p:grpSpPr>
        <p:sp>
          <p:nvSpPr>
            <p:cNvPr id="21" name="TextBox 20"/>
            <p:cNvSpPr txBox="1"/>
            <p:nvPr/>
          </p:nvSpPr>
          <p:spPr>
            <a:xfrm>
              <a:off x="6210998" y="1433695"/>
              <a:ext cx="145734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Are Reporting Guidelines needed for each Stage in IDEAL?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210998" y="1671664"/>
              <a:ext cx="14573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7" name="AutoShape 12"/>
          <p:cNvSpPr>
            <a:spLocks noChangeArrowheads="1"/>
          </p:cNvSpPr>
          <p:nvPr/>
        </p:nvSpPr>
        <p:spPr bwMode="auto">
          <a:xfrm>
            <a:off x="0" y="3281509"/>
            <a:ext cx="9144000" cy="1155336"/>
          </a:xfrm>
          <a:prstGeom prst="rightArrow">
            <a:avLst>
              <a:gd name="adj1" fmla="val 45285"/>
              <a:gd name="adj2" fmla="val 66228"/>
            </a:avLst>
          </a:prstGeom>
          <a:solidFill>
            <a:schemeClr val="accent2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Oval 23"/>
          <p:cNvSpPr/>
          <p:nvPr/>
        </p:nvSpPr>
        <p:spPr>
          <a:xfrm>
            <a:off x="740659" y="3371472"/>
            <a:ext cx="975404" cy="975404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6915448" y="3269894"/>
            <a:ext cx="1184945" cy="1184945"/>
            <a:chOff x="6915447" y="2412643"/>
            <a:chExt cx="1184945" cy="1184945"/>
          </a:xfrm>
        </p:grpSpPr>
        <p:sp>
          <p:nvSpPr>
            <p:cNvPr id="44" name="Oval 43"/>
            <p:cNvSpPr/>
            <p:nvPr/>
          </p:nvSpPr>
          <p:spPr>
            <a:xfrm>
              <a:off x="6915447" y="2412643"/>
              <a:ext cx="1184945" cy="1184945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 w="635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7020217" y="2517413"/>
              <a:ext cx="975404" cy="975404"/>
            </a:xfrm>
            <a:prstGeom prst="ellipse">
              <a:avLst/>
            </a:prstGeom>
            <a:solidFill>
              <a:schemeClr val="accent2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7032739" y="3532116"/>
            <a:ext cx="962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  <a:cs typeface="Arial" pitchFamily="34" charset="0"/>
              </a:rPr>
              <a:t>Further evaluation needed</a:t>
            </a:r>
            <a:endParaRPr lang="ko-KR" altLang="en-US" sz="12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2284356" y="3367579"/>
            <a:ext cx="975404" cy="975404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3828053" y="3363686"/>
            <a:ext cx="975404" cy="975404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5371750" y="3359793"/>
            <a:ext cx="975404" cy="975404"/>
          </a:xfrm>
          <a:prstGeom prst="ellipse">
            <a:avLst/>
          </a:prstGeom>
          <a:solidFill>
            <a:schemeClr val="bg1"/>
          </a:solidFill>
          <a:ln w="635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5" name="직사각형 113"/>
          <p:cNvSpPr>
            <a:spLocks noChangeArrowheads="1"/>
          </p:cNvSpPr>
          <p:nvPr/>
        </p:nvSpPr>
        <p:spPr bwMode="auto">
          <a:xfrm>
            <a:off x="900486" y="3689898"/>
            <a:ext cx="65575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1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Survey</a:t>
            </a:r>
          </a:p>
          <a:p>
            <a:pPr algn="ctr"/>
            <a:r>
              <a:rPr lang="en-US" altLang="ko-KR" sz="11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(n=61)</a:t>
            </a:r>
            <a:endParaRPr lang="ko-KR" altLang="en-US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355158" y="3359793"/>
            <a:ext cx="833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ko-KR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Yes </a:t>
            </a:r>
          </a:p>
          <a:p>
            <a:pPr algn="ctr"/>
            <a:r>
              <a:rPr lang="en-GB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For all stages except 3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921822" y="3524330"/>
            <a:ext cx="820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2 round Delphi process</a:t>
            </a:r>
            <a:endParaRPr lang="ko-KR" altLang="en-US" sz="12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339320" y="3547488"/>
            <a:ext cx="1015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Final Checklist</a:t>
            </a:r>
            <a:endParaRPr lang="ko-KR" altLang="en-US" sz="14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5134068" y="4451302"/>
            <a:ext cx="1450768" cy="514968"/>
            <a:chOff x="6210998" y="1433695"/>
            <a:chExt cx="1457346" cy="514968"/>
          </a:xfrm>
        </p:grpSpPr>
        <p:sp>
          <p:nvSpPr>
            <p:cNvPr id="53" name="TextBox 52"/>
            <p:cNvSpPr txBox="1"/>
            <p:nvPr/>
          </p:nvSpPr>
          <p:spPr>
            <a:xfrm>
              <a:off x="6210998" y="1433695"/>
              <a:ext cx="14573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Terminology Agreed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210998" y="1671664"/>
              <a:ext cx="14573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6584836" y="2099388"/>
            <a:ext cx="1854676" cy="1068966"/>
            <a:chOff x="6210998" y="1433695"/>
            <a:chExt cx="1457346" cy="1068966"/>
          </a:xfrm>
        </p:grpSpPr>
        <p:sp>
          <p:nvSpPr>
            <p:cNvPr id="56" name="TextBox 55"/>
            <p:cNvSpPr txBox="1"/>
            <p:nvPr/>
          </p:nvSpPr>
          <p:spPr>
            <a:xfrm>
              <a:off x="6210998" y="1433695"/>
              <a:ext cx="14573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altLang="ko-KR" sz="1200" b="1" dirty="0">
                  <a:solidFill>
                    <a:schemeClr val="accent2"/>
                  </a:solidFill>
                  <a:cs typeface="Arial" pitchFamily="34" charset="0"/>
                </a:rPr>
                <a:t>Further Evaluation</a:t>
              </a:r>
              <a:endParaRPr lang="ko-KR" altLang="en-US" sz="1200" b="1" dirty="0">
                <a:solidFill>
                  <a:schemeClr val="accent2"/>
                </a:solidFill>
                <a:cs typeface="Arial" pitchFamily="34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210998" y="1671664"/>
              <a:ext cx="145734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accent2"/>
                  </a:solidFill>
                  <a:cs typeface="Arial" pitchFamily="34" charset="0"/>
                </a:rPr>
                <a:t>Results of use in real-world studies will be </a:t>
              </a:r>
              <a:r>
                <a:rPr lang="en-US" altLang="ko-KR" sz="1200" dirty="0" err="1">
                  <a:solidFill>
                    <a:schemeClr val="accent2"/>
                  </a:solidFill>
                  <a:cs typeface="Arial" pitchFamily="34" charset="0"/>
                </a:rPr>
                <a:t>analysed</a:t>
              </a:r>
              <a:r>
                <a:rPr lang="en-US" altLang="ko-KR" sz="1200" dirty="0">
                  <a:solidFill>
                    <a:schemeClr val="accent2"/>
                  </a:solidFill>
                  <a:cs typeface="Arial" pitchFamily="34" charset="0"/>
                </a:rPr>
                <a:t> and guidelines modified if necessary.  </a:t>
              </a:r>
              <a:endParaRPr lang="ko-KR" altLang="en-US" sz="1200" dirty="0">
                <a:solidFill>
                  <a:schemeClr val="accent2"/>
                </a:solidFill>
                <a:cs typeface="Arial" pitchFamily="34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046674" y="4451303"/>
            <a:ext cx="1450768" cy="830997"/>
            <a:chOff x="6210998" y="1433695"/>
            <a:chExt cx="1457346" cy="830997"/>
          </a:xfrm>
        </p:grpSpPr>
        <p:sp>
          <p:nvSpPr>
            <p:cNvPr id="59" name="TextBox 58"/>
            <p:cNvSpPr txBox="1"/>
            <p:nvPr/>
          </p:nvSpPr>
          <p:spPr>
            <a:xfrm>
              <a:off x="6210998" y="1433695"/>
              <a:ext cx="145734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70% for + &lt;15% against = consensus for</a:t>
              </a:r>
            </a:p>
            <a:p>
              <a:pPr algn="ctr"/>
              <a:r>
                <a:rPr lang="en-GB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(same for against)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210998" y="1671664"/>
              <a:ext cx="14573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.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3590371" y="1927248"/>
            <a:ext cx="1450768" cy="1384995"/>
            <a:chOff x="6210998" y="1120645"/>
            <a:chExt cx="1457346" cy="1384995"/>
          </a:xfrm>
        </p:grpSpPr>
        <p:sp>
          <p:nvSpPr>
            <p:cNvPr id="62" name="TextBox 61"/>
            <p:cNvSpPr txBox="1"/>
            <p:nvPr/>
          </p:nvSpPr>
          <p:spPr>
            <a:xfrm>
              <a:off x="6210998" y="1120645"/>
              <a:ext cx="145734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Reporting Checklist drafted</a:t>
              </a:r>
            </a:p>
            <a:p>
              <a:pPr algn="ctr"/>
              <a:endParaRPr lang="en-GB" altLang="ko-KR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  <a:p>
              <a:pPr algn="ctr"/>
              <a:r>
                <a:rPr lang="en-GB" altLang="ko-KR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2 rounds of checking and final expert consensus call</a:t>
              </a:r>
              <a:endParaRPr lang="ko-KR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210998" y="1671664"/>
              <a:ext cx="14573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  <p:pic>
        <p:nvPicPr>
          <p:cNvPr id="32" name="Picture 31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DA7E2C2F-5708-0643-8327-583A170C42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5623468"/>
            <a:ext cx="3087394" cy="91559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6F3E6AE-C4D4-1A43-BF5C-0B078C08C7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51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61"/>
    </mc:Choice>
    <mc:Fallback xmlns="">
      <p:transition spd="slow" advTm="664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drawing, room&#10;&#10;Description automatically generated">
            <a:extLst>
              <a:ext uri="{FF2B5EF4-FFF2-40B4-BE49-F238E27FC236}">
                <a16:creationId xmlns:a16="http://schemas.microsoft.com/office/drawing/2014/main" id="{C5A6443D-3ADF-42A4-8D23-373C83F19A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152400"/>
            <a:ext cx="1905000" cy="5649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F00961-A5A7-4177-8F17-6CEDAAEF4ABE}"/>
              </a:ext>
            </a:extLst>
          </p:cNvPr>
          <p:cNvSpPr txBox="1"/>
          <p:nvPr/>
        </p:nvSpPr>
        <p:spPr>
          <a:xfrm>
            <a:off x="228600" y="717347"/>
            <a:ext cx="306705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Final Reporting Checklists</a:t>
            </a:r>
          </a:p>
          <a:p>
            <a:endParaRPr lang="en-GB" sz="2800" dirty="0">
              <a:solidFill>
                <a:srgbClr val="2B52BF"/>
              </a:solidFill>
            </a:endParaRP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02FF5C9E-D086-8944-99B3-02BC3150D8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0244"/>
            <a:ext cx="9144000" cy="575775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9552359-A9FE-7445-A755-BDF03C7ABE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9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88"/>
    </mc:Choice>
    <mc:Fallback xmlns="">
      <p:transition spd="slow" advTm="24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2|3.3|2.3|5.1|7.1|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0.8|20.6|1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2|15.6|2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0.9|8.1|2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0.7|6.7|11.7|8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E8F4CB36A4624086990735051B20C4" ma:contentTypeVersion="12" ma:contentTypeDescription="Create a new document." ma:contentTypeScope="" ma:versionID="32782be634f92c61d2a59ff0d01b87f7">
  <xsd:schema xmlns:xsd="http://www.w3.org/2001/XMLSchema" xmlns:xs="http://www.w3.org/2001/XMLSchema" xmlns:p="http://schemas.microsoft.com/office/2006/metadata/properties" xmlns:ns2="f09b97b9-32b4-4a0e-a23f-4b352d34f850" xmlns:ns3="15161fa6-f2a0-47c7-a56b-949e6bf7f194" targetNamespace="http://schemas.microsoft.com/office/2006/metadata/properties" ma:root="true" ma:fieldsID="bee33552c65052e1c613cf3d0a1a7405" ns2:_="" ns3:_="">
    <xsd:import namespace="f09b97b9-32b4-4a0e-a23f-4b352d34f850"/>
    <xsd:import namespace="15161fa6-f2a0-47c7-a56b-949e6bf7f1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9b97b9-32b4-4a0e-a23f-4b352d34f8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161fa6-f2a0-47c7-a56b-949e6bf7f19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428647C-A17B-42D9-8281-949E6099F12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CBCA94D-9BFD-4FB0-BF75-F8DC5286CB9A}">
  <ds:schemaRefs>
    <ds:schemaRef ds:uri="http://purl.org/dc/elements/1.1/"/>
    <ds:schemaRef ds:uri="http://schemas.microsoft.com/office/2006/metadata/properties"/>
    <ds:schemaRef ds:uri="15161fa6-f2a0-47c7-a56b-949e6bf7f194"/>
    <ds:schemaRef ds:uri="http://purl.org/dc/terms/"/>
    <ds:schemaRef ds:uri="http://schemas.openxmlformats.org/package/2006/metadata/core-properties"/>
    <ds:schemaRef ds:uri="f09b97b9-32b4-4a0e-a23f-4b352d34f850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BDA03E2-2FF2-4994-8283-4BD9545A0D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9b97b9-32b4-4a0e-a23f-4b352d34f850"/>
    <ds:schemaRef ds:uri="15161fa6-f2a0-47c7-a56b-949e6bf7f1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1558</TotalTime>
  <Words>966</Words>
  <Application>Microsoft Office PowerPoint</Application>
  <PresentationFormat>On-screen Show (4:3)</PresentationFormat>
  <Paragraphs>138</Paragraphs>
  <Slides>15</Slides>
  <Notes>11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AdvP41153C</vt:lpstr>
      <vt:lpstr>AdvP4B2E3F</vt:lpstr>
      <vt:lpstr>AdvP4C4E51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Delphi Guideline Development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Angie Stark</dc:creator>
  <cp:lastModifiedBy>Angie Stark</cp:lastModifiedBy>
  <cp:revision>204</cp:revision>
  <cp:lastPrinted>2020-05-07T19:56:38Z</cp:lastPrinted>
  <dcterms:created xsi:type="dcterms:W3CDTF">2020-05-07T18:35:30Z</dcterms:created>
  <dcterms:modified xsi:type="dcterms:W3CDTF">2020-08-02T21:37:31Z</dcterms:modified>
</cp:coreProperties>
</file>